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1C121C7-B29F-45AF-A931-3B9CDDFCF264}"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540143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C121C7-B29F-45AF-A931-3B9CDDFCF264}"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26690336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C121C7-B29F-45AF-A931-3B9CDDFCF264}"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2092218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1C121C7-B29F-45AF-A931-3B9CDDFCF264}"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4104783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1C121C7-B29F-45AF-A931-3B9CDDFCF264}" type="datetimeFigureOut">
              <a:rPr lang="en-US" smtClean="0"/>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23891061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1C121C7-B29F-45AF-A931-3B9CDDFCF264}"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4089965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1C121C7-B29F-45AF-A931-3B9CDDFCF264}" type="datetimeFigureOut">
              <a:rPr lang="en-US" smtClean="0"/>
              <a:t>4/14/2014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63026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1C121C7-B29F-45AF-A931-3B9CDDFCF264}" type="datetimeFigureOut">
              <a:rPr lang="en-US" smtClean="0"/>
              <a:t>4/14/2014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3306255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C121C7-B29F-45AF-A931-3B9CDDFCF264}" type="datetimeFigureOut">
              <a:rPr lang="en-US" smtClean="0"/>
              <a:t>4/14/2014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1835919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C121C7-B29F-45AF-A931-3B9CDDFCF264}"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225687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1C121C7-B29F-45AF-A931-3B9CDDFCF264}" type="datetimeFigureOut">
              <a:rPr lang="en-US" smtClean="0"/>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30F105-7BA5-4271-80AD-3D6B26055ECA}" type="slidenum">
              <a:rPr lang="en-US" smtClean="0"/>
              <a:t>‹#›</a:t>
            </a:fld>
            <a:endParaRPr lang="en-US"/>
          </a:p>
        </p:txBody>
      </p:sp>
    </p:spTree>
    <p:extLst>
      <p:ext uri="{BB962C8B-B14F-4D97-AF65-F5344CB8AC3E}">
        <p14:creationId xmlns:p14="http://schemas.microsoft.com/office/powerpoint/2010/main" val="2462466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C121C7-B29F-45AF-A931-3B9CDDFCF264}" type="datetimeFigureOut">
              <a:rPr lang="en-US" smtClean="0"/>
              <a:t>4/14/2014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30F105-7BA5-4271-80AD-3D6B26055ECA}" type="slidenum">
              <a:rPr lang="en-US" smtClean="0"/>
              <a:t>‹#›</a:t>
            </a:fld>
            <a:endParaRPr lang="en-US"/>
          </a:p>
        </p:txBody>
      </p:sp>
    </p:spTree>
    <p:extLst>
      <p:ext uri="{BB962C8B-B14F-4D97-AF65-F5344CB8AC3E}">
        <p14:creationId xmlns:p14="http://schemas.microsoft.com/office/powerpoint/2010/main" val="34031333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 </a:t>
            </a:r>
            <a:endParaRPr lang="en-US" dirty="0"/>
          </a:p>
        </p:txBody>
      </p:sp>
      <p:sp>
        <p:nvSpPr>
          <p:cNvPr id="3" name="Subtitle 2"/>
          <p:cNvSpPr>
            <a:spLocks noGrp="1"/>
          </p:cNvSpPr>
          <p:nvPr>
            <p:ph type="subTitle" idx="1"/>
          </p:nvPr>
        </p:nvSpPr>
        <p:spPr/>
        <p:txBody>
          <a:bodyPr>
            <a:normAutofit fontScale="92500"/>
          </a:bodyPr>
          <a:lstStyle/>
          <a:p>
            <a:r>
              <a:rPr lang="en-US" b="1" dirty="0" smtClean="0"/>
              <a:t>L340 – IP LAW</a:t>
            </a:r>
          </a:p>
          <a:p>
            <a:r>
              <a:rPr lang="en-US" b="1" smtClean="0"/>
              <a:t>UNIT 12 – INTRODUCTION TO PATENTS</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smtClean="0"/>
          </a:p>
          <a:p>
            <a:endParaRPr lang="en-US" dirty="0"/>
          </a:p>
        </p:txBody>
      </p:sp>
    </p:spTree>
    <p:extLst>
      <p:ext uri="{BB962C8B-B14F-4D97-AF65-F5344CB8AC3E}">
        <p14:creationId xmlns:p14="http://schemas.microsoft.com/office/powerpoint/2010/main" val="2069660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History of Patents</a:t>
            </a:r>
            <a:br>
              <a:rPr lang="en-US" b="1" dirty="0"/>
            </a:br>
            <a:endParaRPr lang="en-US" dirty="0"/>
          </a:p>
        </p:txBody>
      </p:sp>
      <p:sp>
        <p:nvSpPr>
          <p:cNvPr id="3" name="Content Placeholder 2"/>
          <p:cNvSpPr>
            <a:spLocks noGrp="1"/>
          </p:cNvSpPr>
          <p:nvPr>
            <p:ph idx="1"/>
          </p:nvPr>
        </p:nvSpPr>
        <p:spPr/>
        <p:txBody>
          <a:bodyPr/>
          <a:lstStyle/>
          <a:p>
            <a:pPr algn="just"/>
            <a:r>
              <a:rPr lang="en-GB" b="1" dirty="0"/>
              <a:t>The history of patent law in Zambia traces its origins from the patent laws of the United Kingdom. </a:t>
            </a:r>
            <a:endParaRPr lang="en-GB" b="1" dirty="0" smtClean="0"/>
          </a:p>
          <a:p>
            <a:pPr algn="just"/>
            <a:r>
              <a:rPr lang="en-GB" dirty="0" smtClean="0"/>
              <a:t>This </a:t>
            </a:r>
            <a:r>
              <a:rPr lang="en-GB" dirty="0"/>
              <a:t>is because Zambia, as a former colony of the United Kingdom, laws relating to patents that were passed in the United Kingdom were extended or applied to Zambia like any other former colony of the United Kingdom.</a:t>
            </a:r>
            <a:endParaRPr lang="en-US" dirty="0"/>
          </a:p>
        </p:txBody>
      </p:sp>
    </p:spTree>
    <p:extLst>
      <p:ext uri="{BB962C8B-B14F-4D97-AF65-F5344CB8AC3E}">
        <p14:creationId xmlns:p14="http://schemas.microsoft.com/office/powerpoint/2010/main" val="2080748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History of Patents</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The origins of patents for invention are not clear and no one country can claim to have been the first in the field with a patent system. </a:t>
            </a:r>
            <a:endParaRPr lang="en-GB" dirty="0" smtClean="0"/>
          </a:p>
          <a:p>
            <a:pPr algn="just"/>
            <a:r>
              <a:rPr lang="en-GB" dirty="0" smtClean="0"/>
              <a:t>However</a:t>
            </a:r>
            <a:r>
              <a:rPr lang="en-GB" dirty="0"/>
              <a:t>, Britain does have the longest continuous patent tradition in the world which traces its origins from as far back as the 15</a:t>
            </a:r>
            <a:r>
              <a:rPr lang="en-GB" baseline="30000" dirty="0"/>
              <a:t>th</a:t>
            </a:r>
            <a:r>
              <a:rPr lang="en-GB" dirty="0"/>
              <a:t> Century, when the Crown started making specific grants of privilege to manufacturers and traders</a:t>
            </a:r>
            <a:endParaRPr lang="en-US" dirty="0"/>
          </a:p>
        </p:txBody>
      </p:sp>
    </p:spTree>
    <p:extLst>
      <p:ext uri="{BB962C8B-B14F-4D97-AF65-F5344CB8AC3E}">
        <p14:creationId xmlns:p14="http://schemas.microsoft.com/office/powerpoint/2010/main" val="2489841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History of Patents</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GB" dirty="0"/>
              <a:t>Such grants were signified by Letters Patent, open letters marked with the King’s Great Seal. </a:t>
            </a:r>
            <a:endParaRPr lang="en-GB" dirty="0" smtClean="0"/>
          </a:p>
          <a:p>
            <a:pPr algn="just"/>
            <a:r>
              <a:rPr lang="en-GB" b="1" dirty="0" smtClean="0"/>
              <a:t>The </a:t>
            </a:r>
            <a:r>
              <a:rPr lang="en-GB" b="1" dirty="0"/>
              <a:t>earliest known English patent for invention was granted by Henry VI to Flemish-born John of </a:t>
            </a:r>
            <a:r>
              <a:rPr lang="en-GB" b="1" dirty="0" err="1"/>
              <a:t>Utynam</a:t>
            </a:r>
            <a:r>
              <a:rPr lang="en-GB" b="1" dirty="0"/>
              <a:t> in 1449. </a:t>
            </a:r>
            <a:endParaRPr lang="en-GB" b="1" dirty="0" smtClean="0"/>
          </a:p>
          <a:p>
            <a:pPr algn="just"/>
            <a:r>
              <a:rPr lang="en-GB" b="1" dirty="0" smtClean="0"/>
              <a:t>The </a:t>
            </a:r>
            <a:r>
              <a:rPr lang="en-GB" b="1" dirty="0"/>
              <a:t>patent gave John a twenty-year monopoly for a method of making stained glass, required for the windows of Eton College that had not been previously known in England</a:t>
            </a:r>
            <a:endParaRPr lang="en-US" b="1" dirty="0"/>
          </a:p>
        </p:txBody>
      </p:sp>
    </p:spTree>
    <p:extLst>
      <p:ext uri="{BB962C8B-B14F-4D97-AF65-F5344CB8AC3E}">
        <p14:creationId xmlns:p14="http://schemas.microsoft.com/office/powerpoint/2010/main" val="2543549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History of Patents</a:t>
            </a:r>
            <a:br>
              <a:rPr lang="en-US" b="1" dirty="0"/>
            </a:br>
            <a:endParaRPr lang="en-US" dirty="0"/>
          </a:p>
        </p:txBody>
      </p:sp>
      <p:sp>
        <p:nvSpPr>
          <p:cNvPr id="3" name="Content Placeholder 2"/>
          <p:cNvSpPr>
            <a:spLocks noGrp="1"/>
          </p:cNvSpPr>
          <p:nvPr>
            <p:ph idx="1"/>
          </p:nvPr>
        </p:nvSpPr>
        <p:spPr/>
        <p:txBody>
          <a:bodyPr/>
          <a:lstStyle/>
          <a:p>
            <a:endParaRPr lang="en-US" dirty="0" smtClean="0"/>
          </a:p>
          <a:p>
            <a:r>
              <a:rPr lang="en-US" b="1" dirty="0" smtClean="0"/>
              <a:t>[Details of the History of IP read Mr. </a:t>
            </a:r>
            <a:r>
              <a:rPr lang="en-US" b="1" dirty="0" err="1" smtClean="0"/>
              <a:t>Kanja’s</a:t>
            </a:r>
            <a:r>
              <a:rPr lang="en-US" b="1" dirty="0" smtClean="0"/>
              <a:t> IP Law Text Book]</a:t>
            </a:r>
            <a:endParaRPr lang="en-US" b="1" dirty="0"/>
          </a:p>
        </p:txBody>
      </p:sp>
    </p:spTree>
    <p:extLst>
      <p:ext uri="{BB962C8B-B14F-4D97-AF65-F5344CB8AC3E}">
        <p14:creationId xmlns:p14="http://schemas.microsoft.com/office/powerpoint/2010/main" val="3563875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dirty="0"/>
              <a:t>There are a variety of reasons advanced for </a:t>
            </a:r>
            <a:r>
              <a:rPr lang="en-GB" dirty="0" smtClean="0"/>
              <a:t>the </a:t>
            </a:r>
            <a:r>
              <a:rPr lang="en-GB" dirty="0"/>
              <a:t>justification of the patent system</a:t>
            </a:r>
            <a:r>
              <a:rPr lang="en-GB" dirty="0" smtClean="0"/>
              <a:t>, namely:</a:t>
            </a:r>
          </a:p>
          <a:p>
            <a:pPr algn="just"/>
            <a:r>
              <a:rPr lang="en-GB" b="1" dirty="0"/>
              <a:t>(a)       Incentive Theory</a:t>
            </a:r>
            <a:endParaRPr lang="en-US" b="1" dirty="0"/>
          </a:p>
          <a:p>
            <a:pPr algn="just"/>
            <a:r>
              <a:rPr lang="en-GB" b="1" dirty="0"/>
              <a:t>(b)      Reward Theory</a:t>
            </a:r>
            <a:endParaRPr lang="en-US" b="1" dirty="0"/>
          </a:p>
          <a:p>
            <a:pPr algn="just"/>
            <a:r>
              <a:rPr lang="en-GB" b="1" dirty="0"/>
              <a:t>(c)      Contract Theory</a:t>
            </a:r>
            <a:endParaRPr lang="en-US" b="1" dirty="0"/>
          </a:p>
          <a:p>
            <a:pPr algn="just"/>
            <a:r>
              <a:rPr lang="en-GB" b="1" dirty="0"/>
              <a:t>(d)      Natural Law / Moral Right</a:t>
            </a:r>
            <a:endParaRPr lang="en-US" b="1" dirty="0"/>
          </a:p>
          <a:p>
            <a:pPr algn="just"/>
            <a:r>
              <a:rPr lang="en-GB" b="1" dirty="0"/>
              <a:t>(e)      Stimulate Economic Development</a:t>
            </a:r>
            <a:endParaRPr lang="en-US" b="1" dirty="0"/>
          </a:p>
          <a:p>
            <a:pPr algn="just"/>
            <a:r>
              <a:rPr lang="en-GB" b="1" dirty="0"/>
              <a:t>(f)      Business Asset</a:t>
            </a:r>
            <a:endParaRPr lang="en-US" b="1" dirty="0"/>
          </a:p>
          <a:p>
            <a:pPr algn="just"/>
            <a:endParaRPr lang="en-US" dirty="0"/>
          </a:p>
        </p:txBody>
      </p:sp>
    </p:spTree>
    <p:extLst>
      <p:ext uri="{BB962C8B-B14F-4D97-AF65-F5344CB8AC3E}">
        <p14:creationId xmlns:p14="http://schemas.microsoft.com/office/powerpoint/2010/main" val="3148267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(a)       Incentive </a:t>
            </a:r>
            <a:r>
              <a:rPr lang="en-GB" b="1" dirty="0" smtClean="0"/>
              <a:t>Theory</a:t>
            </a:r>
            <a:r>
              <a:rPr lang="en-GB" b="1" dirty="0"/>
              <a:t> </a:t>
            </a:r>
            <a:endParaRPr lang="en-US" b="1" dirty="0"/>
          </a:p>
          <a:p>
            <a:pPr algn="just"/>
            <a:r>
              <a:rPr lang="en-GB" b="1" dirty="0"/>
              <a:t>Developing an invention calls for significant investment in terms of capital, time, labour and equipment. </a:t>
            </a:r>
            <a:endParaRPr lang="en-GB" b="1" dirty="0" smtClean="0"/>
          </a:p>
          <a:p>
            <a:pPr algn="just"/>
            <a:r>
              <a:rPr lang="en-GB" dirty="0" smtClean="0"/>
              <a:t>In </a:t>
            </a:r>
            <a:r>
              <a:rPr lang="en-GB" dirty="0"/>
              <a:t>order to recoup and get a fair return on the investment as well as the risk taken to develop the invention, the inventor should be given a limited monopoly right to use or exploit the invention to the exclusion of all others. This monopoly gives the inventor the incentive to invest more in developing other inventions which are of benefit to society. It also enables him to prevent his invention from ‘free-riding’ by his competitors. A free-rider benefits from the work of others without bearing the cost of making a creative work or invention. </a:t>
            </a:r>
            <a:endParaRPr lang="en-US" dirty="0"/>
          </a:p>
          <a:p>
            <a:pPr algn="just"/>
            <a:endParaRPr lang="en-US" dirty="0"/>
          </a:p>
        </p:txBody>
      </p:sp>
    </p:spTree>
    <p:extLst>
      <p:ext uri="{BB962C8B-B14F-4D97-AF65-F5344CB8AC3E}">
        <p14:creationId xmlns:p14="http://schemas.microsoft.com/office/powerpoint/2010/main" val="1294731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(b)      Reward </a:t>
            </a:r>
            <a:r>
              <a:rPr lang="en-GB" b="1" dirty="0" smtClean="0"/>
              <a:t>Theory</a:t>
            </a:r>
            <a:endParaRPr lang="en-US" b="1" dirty="0"/>
          </a:p>
          <a:p>
            <a:pPr algn="just"/>
            <a:r>
              <a:rPr lang="en-GB" dirty="0"/>
              <a:t>Linked to the incentive theory is the reward theory. </a:t>
            </a:r>
            <a:endParaRPr lang="en-GB" dirty="0" smtClean="0"/>
          </a:p>
          <a:p>
            <a:pPr algn="just"/>
            <a:r>
              <a:rPr lang="en-GB" b="1" dirty="0" smtClean="0"/>
              <a:t>The </a:t>
            </a:r>
            <a:r>
              <a:rPr lang="en-GB" b="1" dirty="0"/>
              <a:t>grant of patents to inventors is intended to encourage research, innovation and development for the benefit of the society. It is intended to help them benefit from their inventions by rewarding them for their ingenuity and work put into developing their product or process.</a:t>
            </a:r>
            <a:endParaRPr lang="en-US" b="1" dirty="0"/>
          </a:p>
          <a:p>
            <a:pPr algn="just"/>
            <a:endParaRPr lang="en-US" dirty="0"/>
          </a:p>
        </p:txBody>
      </p:sp>
    </p:spTree>
    <p:extLst>
      <p:ext uri="{BB962C8B-B14F-4D97-AF65-F5344CB8AC3E}">
        <p14:creationId xmlns:p14="http://schemas.microsoft.com/office/powerpoint/2010/main" val="3423646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(c)      Contract </a:t>
            </a:r>
            <a:r>
              <a:rPr lang="en-GB" b="1" dirty="0" smtClean="0"/>
              <a:t>Theory</a:t>
            </a:r>
            <a:endParaRPr lang="en-US" b="1" dirty="0"/>
          </a:p>
          <a:p>
            <a:pPr algn="just"/>
            <a:r>
              <a:rPr lang="en-GB" b="1" dirty="0"/>
              <a:t>An inventor is granted a monopoly, through a patent, for a limited duration on condition that the inventor will disclose the details of his invention to the public. </a:t>
            </a:r>
            <a:endParaRPr lang="en-GB" b="1" dirty="0" smtClean="0"/>
          </a:p>
          <a:p>
            <a:pPr algn="just"/>
            <a:r>
              <a:rPr lang="en-GB" dirty="0" smtClean="0"/>
              <a:t>This </a:t>
            </a:r>
            <a:r>
              <a:rPr lang="en-GB" dirty="0"/>
              <a:t>encourages the publication and dissemination of information, which otherwise would not have been available to the public save for the monopoly granted to the inventor. Details of the patents are published and are available to the public for inspection, and when the patent expires anyone is free to either make the product or use the process.</a:t>
            </a:r>
            <a:endParaRPr lang="en-US" dirty="0"/>
          </a:p>
          <a:p>
            <a:pPr algn="just"/>
            <a:endParaRPr lang="en-US" dirty="0"/>
          </a:p>
        </p:txBody>
      </p:sp>
    </p:spTree>
    <p:extLst>
      <p:ext uri="{BB962C8B-B14F-4D97-AF65-F5344CB8AC3E}">
        <p14:creationId xmlns:p14="http://schemas.microsoft.com/office/powerpoint/2010/main" val="2599700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(d)      Natural Law / Moral </a:t>
            </a:r>
            <a:r>
              <a:rPr lang="en-GB" b="1" dirty="0" smtClean="0"/>
              <a:t>Right</a:t>
            </a:r>
            <a:r>
              <a:rPr lang="en-GB" b="1" dirty="0"/>
              <a:t> </a:t>
            </a:r>
            <a:endParaRPr lang="en-US" b="1" dirty="0"/>
          </a:p>
          <a:p>
            <a:pPr algn="just"/>
            <a:r>
              <a:rPr lang="en-GB" b="1" dirty="0"/>
              <a:t>A patent granted for an invention is like any other property right which is attached to the inventor and also capable of being owned. </a:t>
            </a:r>
            <a:endParaRPr lang="en-GB" b="1" dirty="0" smtClean="0"/>
          </a:p>
          <a:p>
            <a:pPr algn="just"/>
            <a:r>
              <a:rPr lang="en-GB" dirty="0" smtClean="0"/>
              <a:t>Thus </a:t>
            </a:r>
            <a:r>
              <a:rPr lang="en-GB" dirty="0"/>
              <a:t>individuals who have been granted patents for their inventions have a right of property in their inventions and this right should be protected from being stolen or usurped by others. In short the law should provide reward for the inventor and enable him to control the use or exploitation of his invention, and to prevent others from taking unfair advantage of his efforts</a:t>
            </a:r>
            <a:endParaRPr lang="en-US" dirty="0"/>
          </a:p>
        </p:txBody>
      </p:sp>
    </p:spTree>
    <p:extLst>
      <p:ext uri="{BB962C8B-B14F-4D97-AF65-F5344CB8AC3E}">
        <p14:creationId xmlns:p14="http://schemas.microsoft.com/office/powerpoint/2010/main" val="1683399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(e)      Stimulate Economic </a:t>
            </a:r>
            <a:r>
              <a:rPr lang="en-GB" b="1" dirty="0" smtClean="0"/>
              <a:t>Development</a:t>
            </a:r>
            <a:r>
              <a:rPr lang="en-GB" b="1" dirty="0"/>
              <a:t> </a:t>
            </a:r>
            <a:endParaRPr lang="en-US" b="1" dirty="0"/>
          </a:p>
          <a:p>
            <a:pPr algn="just"/>
            <a:r>
              <a:rPr lang="en-GB" b="1" dirty="0"/>
              <a:t>The rationale for patents is that they stimulate economic and technical development and promote competition by creating a financial motivation for invention. </a:t>
            </a:r>
            <a:endParaRPr lang="en-GB" b="1" dirty="0" smtClean="0"/>
          </a:p>
          <a:p>
            <a:pPr algn="just"/>
            <a:r>
              <a:rPr lang="en-GB" dirty="0" smtClean="0"/>
              <a:t>This </a:t>
            </a:r>
            <a:r>
              <a:rPr lang="en-GB" dirty="0"/>
              <a:t>is evidenced in terms of </a:t>
            </a:r>
            <a:r>
              <a:rPr lang="en-GB" b="1" dirty="0"/>
              <a:t>manufacturing enterprises established and respective jobs created; the products put on the market and sales generated by the said products; amount of royalties and other revenues from licences granted for use of inventions</a:t>
            </a:r>
            <a:r>
              <a:rPr lang="en-GB" dirty="0"/>
              <a:t> as well as the huge budgets for research and development (R&amp;D) by enterprise.</a:t>
            </a:r>
            <a:endParaRPr lang="en-US" dirty="0"/>
          </a:p>
          <a:p>
            <a:pPr algn="just"/>
            <a:endParaRPr lang="en-US" dirty="0"/>
          </a:p>
        </p:txBody>
      </p:sp>
    </p:spTree>
    <p:extLst>
      <p:ext uri="{BB962C8B-B14F-4D97-AF65-F5344CB8AC3E}">
        <p14:creationId xmlns:p14="http://schemas.microsoft.com/office/powerpoint/2010/main" val="207425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History of Patents</a:t>
            </a:r>
          </a:p>
          <a:p>
            <a:r>
              <a:rPr lang="en-US" b="1" dirty="0" smtClean="0"/>
              <a:t>Rationale of Patents</a:t>
            </a:r>
          </a:p>
          <a:p>
            <a:r>
              <a:rPr lang="en-US" b="1" dirty="0" smtClean="0"/>
              <a:t>Criticisms of Patents</a:t>
            </a:r>
          </a:p>
          <a:p>
            <a:r>
              <a:rPr lang="en-US" b="1" dirty="0" smtClean="0"/>
              <a:t>Address of Criticisms of Patents</a:t>
            </a:r>
            <a:endParaRPr lang="en-US" b="1" dirty="0"/>
          </a:p>
        </p:txBody>
      </p:sp>
    </p:spTree>
    <p:extLst>
      <p:ext uri="{BB962C8B-B14F-4D97-AF65-F5344CB8AC3E}">
        <p14:creationId xmlns:p14="http://schemas.microsoft.com/office/powerpoint/2010/main" val="335000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Rationale of Patents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(f)      Business </a:t>
            </a:r>
            <a:r>
              <a:rPr lang="en-GB" b="1" dirty="0" smtClean="0"/>
              <a:t>Asset</a:t>
            </a:r>
            <a:endParaRPr lang="en-US" b="1" dirty="0"/>
          </a:p>
          <a:p>
            <a:pPr algn="just"/>
            <a:r>
              <a:rPr lang="en-GB" b="1" dirty="0"/>
              <a:t>A patented invention is a business asset. </a:t>
            </a:r>
            <a:endParaRPr lang="en-GB" b="1" dirty="0" smtClean="0"/>
          </a:p>
          <a:p>
            <a:pPr algn="just"/>
            <a:r>
              <a:rPr lang="en-GB" dirty="0" smtClean="0"/>
              <a:t>Where </a:t>
            </a:r>
            <a:r>
              <a:rPr lang="en-GB" dirty="0"/>
              <a:t>the patentee chooses not to exploit the invention by himself, he has the option of either </a:t>
            </a:r>
            <a:r>
              <a:rPr lang="en-GB" b="1" dirty="0"/>
              <a:t>selling it or licencing it to another enterprise to commercialise it, thereby earning some revenues in form of royalties. </a:t>
            </a:r>
            <a:endParaRPr lang="en-GB" b="1" dirty="0" smtClean="0"/>
          </a:p>
          <a:p>
            <a:pPr algn="just"/>
            <a:r>
              <a:rPr lang="en-GB" dirty="0" smtClean="0"/>
              <a:t>Furthermore</a:t>
            </a:r>
            <a:r>
              <a:rPr lang="en-GB" dirty="0"/>
              <a:t>, the patentee may, where the </a:t>
            </a:r>
            <a:r>
              <a:rPr lang="en-GB" b="1" dirty="0"/>
              <a:t>patent has commercial value, use it to obtain funding from financing institutions.</a:t>
            </a:r>
            <a:endParaRPr lang="en-US" b="1" dirty="0"/>
          </a:p>
          <a:p>
            <a:pPr algn="just"/>
            <a:endParaRPr lang="en-US" dirty="0"/>
          </a:p>
        </p:txBody>
      </p:sp>
    </p:spTree>
    <p:extLst>
      <p:ext uri="{BB962C8B-B14F-4D97-AF65-F5344CB8AC3E}">
        <p14:creationId xmlns:p14="http://schemas.microsoft.com/office/powerpoint/2010/main" val="17721716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Criticisms of Patents</a:t>
            </a:r>
            <a:br>
              <a:rPr lang="en-US" b="1" dirty="0"/>
            </a:br>
            <a:endParaRPr lang="en-US" dirty="0"/>
          </a:p>
        </p:txBody>
      </p:sp>
      <p:sp>
        <p:nvSpPr>
          <p:cNvPr id="3" name="Content Placeholder 2"/>
          <p:cNvSpPr>
            <a:spLocks noGrp="1"/>
          </p:cNvSpPr>
          <p:nvPr>
            <p:ph idx="1"/>
          </p:nvPr>
        </p:nvSpPr>
        <p:spPr/>
        <p:txBody>
          <a:bodyPr/>
          <a:lstStyle/>
          <a:p>
            <a:pPr algn="just"/>
            <a:r>
              <a:rPr lang="en-GB" dirty="0" smtClean="0"/>
              <a:t>In </a:t>
            </a:r>
            <a:r>
              <a:rPr lang="en-GB" dirty="0"/>
              <a:t>considering the justification of patents stated above, it is important to bear in mind that patents also, attract criticisms more especially when the patent rights loudly conflict with the public interest </a:t>
            </a:r>
            <a:r>
              <a:rPr lang="en-GB" dirty="0" smtClean="0"/>
              <a:t>right.</a:t>
            </a:r>
          </a:p>
          <a:p>
            <a:pPr algn="just"/>
            <a:r>
              <a:rPr lang="en-GB" dirty="0" smtClean="0"/>
              <a:t>The </a:t>
            </a:r>
            <a:r>
              <a:rPr lang="en-GB" dirty="0"/>
              <a:t>criticisms of patents include:</a:t>
            </a:r>
            <a:endParaRPr lang="en-US" dirty="0"/>
          </a:p>
          <a:p>
            <a:pPr algn="just"/>
            <a:endParaRPr lang="en-US" dirty="0"/>
          </a:p>
        </p:txBody>
      </p:sp>
    </p:spTree>
    <p:extLst>
      <p:ext uri="{BB962C8B-B14F-4D97-AF65-F5344CB8AC3E}">
        <p14:creationId xmlns:p14="http://schemas.microsoft.com/office/powerpoint/2010/main" val="1063260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Criticisms of Patents</a:t>
            </a:r>
            <a:br>
              <a:rPr lang="en-US" b="1" dirty="0"/>
            </a:br>
            <a:endParaRPr lang="en-US" dirty="0"/>
          </a:p>
        </p:txBody>
      </p:sp>
      <p:sp>
        <p:nvSpPr>
          <p:cNvPr id="3" name="Content Placeholder 2"/>
          <p:cNvSpPr>
            <a:spLocks noGrp="1"/>
          </p:cNvSpPr>
          <p:nvPr>
            <p:ph idx="1"/>
          </p:nvPr>
        </p:nvSpPr>
        <p:spPr/>
        <p:txBody>
          <a:bodyPr/>
          <a:lstStyle/>
          <a:p>
            <a:pPr lvl="0" algn="just"/>
            <a:r>
              <a:rPr lang="en-GB" b="1" dirty="0" smtClean="0"/>
              <a:t>(a) they create </a:t>
            </a:r>
            <a:r>
              <a:rPr lang="en-GB" b="1" dirty="0"/>
              <a:t>unjustifiable monopolies to companies, which often can be abused, especially where the patentee prevents or deters potential competitors from developing products similar to his own or threaten them with legal action;  </a:t>
            </a:r>
            <a:endParaRPr lang="en-US" b="1" dirty="0"/>
          </a:p>
          <a:p>
            <a:pPr algn="just"/>
            <a:endParaRPr lang="en-US" dirty="0"/>
          </a:p>
        </p:txBody>
      </p:sp>
    </p:spTree>
    <p:extLst>
      <p:ext uri="{BB962C8B-B14F-4D97-AF65-F5344CB8AC3E}">
        <p14:creationId xmlns:p14="http://schemas.microsoft.com/office/powerpoint/2010/main" val="19032005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Criticisms of Patents</a:t>
            </a:r>
            <a:br>
              <a:rPr lang="en-US" b="1" dirty="0"/>
            </a:br>
            <a:endParaRPr lang="en-US" dirty="0"/>
          </a:p>
        </p:txBody>
      </p:sp>
      <p:sp>
        <p:nvSpPr>
          <p:cNvPr id="3" name="Content Placeholder 2"/>
          <p:cNvSpPr>
            <a:spLocks noGrp="1"/>
          </p:cNvSpPr>
          <p:nvPr>
            <p:ph idx="1"/>
          </p:nvPr>
        </p:nvSpPr>
        <p:spPr/>
        <p:txBody>
          <a:bodyPr>
            <a:normAutofit lnSpcReduction="10000"/>
          </a:bodyPr>
          <a:lstStyle/>
          <a:p>
            <a:pPr lvl="0" algn="just"/>
            <a:r>
              <a:rPr lang="en-GB" b="1" dirty="0" smtClean="0"/>
              <a:t>(b) increase </a:t>
            </a:r>
            <a:r>
              <a:rPr lang="en-GB" b="1" dirty="0"/>
              <a:t>or force up the price of essential goods, such as pharmaceuticals, and making them effectively unobtainable, or alternatively prevent anyone from getting access to or obtaining the product produced or sold cheaply in another </a:t>
            </a:r>
            <a:r>
              <a:rPr lang="en-GB" b="1" dirty="0" smtClean="0"/>
              <a:t>market (Generic Medicines </a:t>
            </a:r>
            <a:r>
              <a:rPr lang="en-GB" b="1" dirty="0" err="1" smtClean="0"/>
              <a:t>vs</a:t>
            </a:r>
            <a:r>
              <a:rPr lang="en-GB" b="1" dirty="0" smtClean="0"/>
              <a:t> Non-Generic Medicines); </a:t>
            </a:r>
            <a:r>
              <a:rPr lang="en-GB" b="1" dirty="0"/>
              <a:t>and </a:t>
            </a:r>
            <a:endParaRPr lang="en-US" b="1" dirty="0"/>
          </a:p>
          <a:p>
            <a:pPr lvl="0" algn="just"/>
            <a:r>
              <a:rPr lang="en-GB" b="1" dirty="0" smtClean="0"/>
              <a:t>(c) block </a:t>
            </a:r>
            <a:r>
              <a:rPr lang="en-GB" b="1" dirty="0"/>
              <a:t>access to new technology especially by developing countries.</a:t>
            </a:r>
            <a:endParaRPr lang="en-US" b="1" dirty="0"/>
          </a:p>
          <a:p>
            <a:pPr algn="just"/>
            <a:endParaRPr lang="en-US" b="1" dirty="0"/>
          </a:p>
        </p:txBody>
      </p:sp>
    </p:spTree>
    <p:extLst>
      <p:ext uri="{BB962C8B-B14F-4D97-AF65-F5344CB8AC3E}">
        <p14:creationId xmlns:p14="http://schemas.microsoft.com/office/powerpoint/2010/main" val="2868610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Address of Criticisms </a:t>
            </a:r>
            <a:r>
              <a:rPr lang="en-US" b="1" dirty="0"/>
              <a:t>of Patents</a:t>
            </a:r>
            <a:br>
              <a:rPr lang="en-US" b="1" dirty="0"/>
            </a:br>
            <a:endParaRPr lang="en-US" dirty="0"/>
          </a:p>
        </p:txBody>
      </p:sp>
      <p:sp>
        <p:nvSpPr>
          <p:cNvPr id="3" name="Content Placeholder 2"/>
          <p:cNvSpPr>
            <a:spLocks noGrp="1"/>
          </p:cNvSpPr>
          <p:nvPr>
            <p:ph idx="1"/>
          </p:nvPr>
        </p:nvSpPr>
        <p:spPr/>
        <p:txBody>
          <a:bodyPr/>
          <a:lstStyle/>
          <a:p>
            <a:pPr algn="just"/>
            <a:r>
              <a:rPr lang="en-GB" dirty="0"/>
              <a:t>To address some of the concerns raised by the </a:t>
            </a:r>
            <a:r>
              <a:rPr lang="en-GB" b="1" dirty="0"/>
              <a:t>monopolistic or exclusive nature of patent rights, the Patent Act has put some limitations on the said monopoly right of </a:t>
            </a:r>
            <a:r>
              <a:rPr lang="en-GB" b="1" dirty="0" smtClean="0"/>
              <a:t>patents</a:t>
            </a:r>
            <a:r>
              <a:rPr lang="en-GB" dirty="0" smtClean="0"/>
              <a:t>, and these </a:t>
            </a:r>
            <a:r>
              <a:rPr lang="en-GB" dirty="0"/>
              <a:t>include</a:t>
            </a:r>
            <a:endParaRPr lang="en-US" dirty="0"/>
          </a:p>
        </p:txBody>
      </p:sp>
    </p:spTree>
    <p:extLst>
      <p:ext uri="{BB962C8B-B14F-4D97-AF65-F5344CB8AC3E}">
        <p14:creationId xmlns:p14="http://schemas.microsoft.com/office/powerpoint/2010/main" val="8569670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Address of Criticisms of Patents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buFont typeface="Wingdings" pitchFamily="2" charset="2"/>
              <a:buChar char="Ø"/>
            </a:pPr>
            <a:r>
              <a:rPr lang="en-GB" b="1" dirty="0" smtClean="0"/>
              <a:t>grant </a:t>
            </a:r>
            <a:r>
              <a:rPr lang="en-GB" b="1" dirty="0"/>
              <a:t>of compulsory licences in case of abuse or insufficient use of patent rights;</a:t>
            </a:r>
            <a:endParaRPr lang="en-US" b="1" dirty="0"/>
          </a:p>
          <a:p>
            <a:pPr algn="just">
              <a:buFont typeface="Wingdings" pitchFamily="2" charset="2"/>
              <a:buChar char="Ø"/>
            </a:pPr>
            <a:r>
              <a:rPr lang="en-GB" b="1" dirty="0" smtClean="0"/>
              <a:t>endorsement </a:t>
            </a:r>
            <a:r>
              <a:rPr lang="en-GB" b="1" dirty="0"/>
              <a:t>of patent ‘licences of right’;</a:t>
            </a:r>
            <a:endParaRPr lang="en-US" b="1" dirty="0"/>
          </a:p>
          <a:p>
            <a:pPr algn="just">
              <a:buFont typeface="Wingdings" pitchFamily="2" charset="2"/>
              <a:buChar char="Ø"/>
            </a:pPr>
            <a:r>
              <a:rPr lang="en-GB" b="1" dirty="0" smtClean="0"/>
              <a:t>use </a:t>
            </a:r>
            <a:r>
              <a:rPr lang="en-GB" b="1" dirty="0"/>
              <a:t>or exploit patents for services of the State;</a:t>
            </a:r>
            <a:endParaRPr lang="en-US" b="1" dirty="0"/>
          </a:p>
          <a:p>
            <a:pPr algn="just">
              <a:buFont typeface="Wingdings" pitchFamily="2" charset="2"/>
              <a:buChar char="Ø"/>
            </a:pPr>
            <a:r>
              <a:rPr lang="en-GB" b="1" dirty="0" smtClean="0"/>
              <a:t>use </a:t>
            </a:r>
            <a:r>
              <a:rPr lang="en-GB" b="1" dirty="0"/>
              <a:t>or exploit the patents by the State during ‘emergency’;</a:t>
            </a:r>
            <a:endParaRPr lang="en-US" b="1" dirty="0"/>
          </a:p>
          <a:p>
            <a:pPr algn="just">
              <a:buFont typeface="Wingdings" pitchFamily="2" charset="2"/>
              <a:buChar char="Ø"/>
            </a:pPr>
            <a:r>
              <a:rPr lang="en-GB" b="1" dirty="0" smtClean="0"/>
              <a:t>prohibition </a:t>
            </a:r>
            <a:r>
              <a:rPr lang="en-GB" b="1" dirty="0"/>
              <a:t>of certain restrictive conditions in contracts to sell, lease or licence to use or work either the product or process patent</a:t>
            </a:r>
            <a:r>
              <a:rPr lang="en-GB" b="1" dirty="0" smtClean="0"/>
              <a:t>.</a:t>
            </a:r>
            <a:r>
              <a:rPr lang="en-US" b="1" dirty="0"/>
              <a:t> </a:t>
            </a:r>
          </a:p>
          <a:p>
            <a:pPr algn="just"/>
            <a:endParaRPr lang="en-US" dirty="0"/>
          </a:p>
        </p:txBody>
      </p:sp>
    </p:spTree>
    <p:extLst>
      <p:ext uri="{BB962C8B-B14F-4D97-AF65-F5344CB8AC3E}">
        <p14:creationId xmlns:p14="http://schemas.microsoft.com/office/powerpoint/2010/main" val="15378493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2730092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lstStyle/>
          <a:p>
            <a:pPr algn="just"/>
            <a:r>
              <a:rPr lang="en-GB" b="1" dirty="0"/>
              <a:t>A patent is an exclusive right granted for the protection of an invention, which is a solution to a specific problem in the field of technology. </a:t>
            </a:r>
            <a:endParaRPr lang="en-GB" b="1" dirty="0" smtClean="0"/>
          </a:p>
          <a:p>
            <a:pPr algn="just"/>
            <a:r>
              <a:rPr lang="en-GB" dirty="0" smtClean="0"/>
              <a:t>An </a:t>
            </a:r>
            <a:r>
              <a:rPr lang="en-GB" dirty="0"/>
              <a:t>invention may relate to a </a:t>
            </a:r>
            <a:r>
              <a:rPr lang="en-GB" b="1" dirty="0"/>
              <a:t>process</a:t>
            </a:r>
            <a:r>
              <a:rPr lang="en-GB" dirty="0"/>
              <a:t>, such as a new method of brewing beer, or it may relate to a </a:t>
            </a:r>
            <a:r>
              <a:rPr lang="en-GB" b="1" dirty="0"/>
              <a:t>product</a:t>
            </a:r>
            <a:r>
              <a:rPr lang="en-GB" dirty="0"/>
              <a:t> such as a new medicine for curing a particular illness like cancer or AIDS.</a:t>
            </a:r>
            <a:endParaRPr lang="en-US" dirty="0"/>
          </a:p>
          <a:p>
            <a:pPr algn="just"/>
            <a:endParaRPr lang="en-US" dirty="0"/>
          </a:p>
        </p:txBody>
      </p:sp>
    </p:spTree>
    <p:extLst>
      <p:ext uri="{BB962C8B-B14F-4D97-AF65-F5344CB8AC3E}">
        <p14:creationId xmlns:p14="http://schemas.microsoft.com/office/powerpoint/2010/main" val="2956127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lstStyle/>
          <a:p>
            <a:pPr algn="just"/>
            <a:r>
              <a:rPr lang="en-GB" dirty="0"/>
              <a:t>For the invention to be protected by a patent it must satisfy some conditions </a:t>
            </a:r>
            <a:r>
              <a:rPr lang="en-GB" dirty="0" smtClean="0"/>
              <a:t>namely:</a:t>
            </a:r>
          </a:p>
          <a:p>
            <a:pPr algn="just">
              <a:buFont typeface="Wingdings" pitchFamily="2" charset="2"/>
              <a:buChar char="Ø"/>
            </a:pPr>
            <a:r>
              <a:rPr lang="en-GB" b="1" dirty="0" smtClean="0"/>
              <a:t>it </a:t>
            </a:r>
            <a:r>
              <a:rPr lang="en-GB" b="1" dirty="0"/>
              <a:t>must be new or novel; </a:t>
            </a:r>
            <a:endParaRPr lang="en-GB" b="1" dirty="0" smtClean="0"/>
          </a:p>
          <a:p>
            <a:pPr algn="just">
              <a:buFont typeface="Wingdings" pitchFamily="2" charset="2"/>
              <a:buChar char="Ø"/>
            </a:pPr>
            <a:r>
              <a:rPr lang="en-GB" b="1" dirty="0" smtClean="0"/>
              <a:t>it </a:t>
            </a:r>
            <a:r>
              <a:rPr lang="en-GB" b="1" dirty="0"/>
              <a:t>must involve an inventive step, that is, it must not be obvious to a person skilled in that art; and </a:t>
            </a:r>
            <a:endParaRPr lang="en-GB" b="1" dirty="0" smtClean="0"/>
          </a:p>
          <a:p>
            <a:pPr algn="just">
              <a:buFont typeface="Wingdings" pitchFamily="2" charset="2"/>
              <a:buChar char="Ø"/>
            </a:pPr>
            <a:r>
              <a:rPr lang="en-GB" b="1" dirty="0" smtClean="0"/>
              <a:t>it </a:t>
            </a:r>
            <a:r>
              <a:rPr lang="en-GB" b="1" dirty="0"/>
              <a:t>must be capable of industrial application</a:t>
            </a:r>
            <a:endParaRPr lang="en-US" b="1" dirty="0"/>
          </a:p>
        </p:txBody>
      </p:sp>
    </p:spTree>
    <p:extLst>
      <p:ext uri="{BB962C8B-B14F-4D97-AF65-F5344CB8AC3E}">
        <p14:creationId xmlns:p14="http://schemas.microsoft.com/office/powerpoint/2010/main" val="3608241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grant of a patent gives </a:t>
            </a:r>
            <a:r>
              <a:rPr lang="en-GB" b="1" dirty="0"/>
              <a:t>the inventor a monopoly to work the invention to the exclusion of the others for the duration of the invention, which is 16 years. </a:t>
            </a:r>
            <a:endParaRPr lang="en-GB" b="1" dirty="0" smtClean="0"/>
          </a:p>
          <a:p>
            <a:pPr algn="just"/>
            <a:r>
              <a:rPr lang="en-GB" dirty="0" smtClean="0"/>
              <a:t>In </a:t>
            </a:r>
            <a:r>
              <a:rPr lang="en-GB" dirty="0"/>
              <a:t>return for this monopoly enjoyed by the inventor, </a:t>
            </a:r>
            <a:r>
              <a:rPr lang="en-GB" b="1" dirty="0"/>
              <a:t>he is required to disclose details of the invention so that any person skilled in the particular art or a person having knowledge and experience of the science or technology would be able to work the invention.</a:t>
            </a:r>
            <a:endParaRPr lang="en-US" b="1" dirty="0"/>
          </a:p>
          <a:p>
            <a:pPr algn="just"/>
            <a:endParaRPr lang="en-US" dirty="0"/>
          </a:p>
        </p:txBody>
      </p:sp>
    </p:spTree>
    <p:extLst>
      <p:ext uri="{BB962C8B-B14F-4D97-AF65-F5344CB8AC3E}">
        <p14:creationId xmlns:p14="http://schemas.microsoft.com/office/powerpoint/2010/main" val="3395232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a:t>Though a patent gives monopoly to the inventor, there are a number of checks and balances that are designed to prevent the owner of the patent from abusing his rights. </a:t>
            </a:r>
            <a:endParaRPr lang="en-GB" b="1" dirty="0" smtClean="0"/>
          </a:p>
          <a:p>
            <a:pPr algn="just"/>
            <a:r>
              <a:rPr lang="en-GB" dirty="0" smtClean="0"/>
              <a:t>For </a:t>
            </a:r>
            <a:r>
              <a:rPr lang="en-GB" dirty="0"/>
              <a:t>instance, </a:t>
            </a:r>
            <a:r>
              <a:rPr lang="en-GB" b="1" dirty="0"/>
              <a:t>compulsory licences</a:t>
            </a:r>
            <a:r>
              <a:rPr lang="en-GB" dirty="0"/>
              <a:t> may be available after three years of the grant of a patent , or it may be indicated on the register of patents that a </a:t>
            </a:r>
            <a:r>
              <a:rPr lang="en-GB" b="1" dirty="0"/>
              <a:t>licence is available as of right.</a:t>
            </a:r>
            <a:r>
              <a:rPr lang="en-US" b="1" dirty="0"/>
              <a:t> </a:t>
            </a:r>
            <a:endParaRPr lang="en-US" b="1" dirty="0"/>
          </a:p>
          <a:p>
            <a:pPr algn="just"/>
            <a:endParaRPr lang="en-US" dirty="0"/>
          </a:p>
        </p:txBody>
      </p:sp>
    </p:spTree>
    <p:extLst>
      <p:ext uri="{BB962C8B-B14F-4D97-AF65-F5344CB8AC3E}">
        <p14:creationId xmlns:p14="http://schemas.microsoft.com/office/powerpoint/2010/main" val="10555645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lstStyle/>
          <a:p>
            <a:pPr algn="just"/>
            <a:r>
              <a:rPr lang="en-GB" b="1" dirty="0"/>
              <a:t>Patents, like any other intellectual property rights, can be assigned and licences may be granted in respect of them. </a:t>
            </a:r>
            <a:endParaRPr lang="en-GB" b="1" dirty="0" smtClean="0"/>
          </a:p>
          <a:p>
            <a:pPr algn="just"/>
            <a:r>
              <a:rPr lang="en-GB" dirty="0" smtClean="0"/>
              <a:t>The </a:t>
            </a:r>
            <a:r>
              <a:rPr lang="en-GB" dirty="0"/>
              <a:t>owner of a patent is the person who is </a:t>
            </a:r>
            <a:r>
              <a:rPr lang="en-GB" b="1" dirty="0"/>
              <a:t>registered as the proprietor and this may include the inventor, an assignee or a legal representative.</a:t>
            </a:r>
            <a:endParaRPr lang="en-US" b="1" dirty="0"/>
          </a:p>
        </p:txBody>
      </p:sp>
    </p:spTree>
    <p:extLst>
      <p:ext uri="{BB962C8B-B14F-4D97-AF65-F5344CB8AC3E}">
        <p14:creationId xmlns:p14="http://schemas.microsoft.com/office/powerpoint/2010/main" val="401006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lstStyle/>
          <a:p>
            <a:pPr algn="just"/>
            <a:r>
              <a:rPr lang="en-GB" dirty="0"/>
              <a:t>A large number of inventions are made by employees and normally in such cases, the employer will be the proprietor though the inventor will be named as such. </a:t>
            </a:r>
            <a:endParaRPr lang="en-GB" dirty="0" smtClean="0"/>
          </a:p>
          <a:p>
            <a:pPr algn="just"/>
            <a:r>
              <a:rPr lang="en-GB" b="1" dirty="0" smtClean="0"/>
              <a:t>If </a:t>
            </a:r>
            <a:r>
              <a:rPr lang="en-GB" b="1" dirty="0"/>
              <a:t>the invention turns out to be of outstanding benefit to the employer, the employee may apply for a compensation </a:t>
            </a:r>
            <a:r>
              <a:rPr lang="en-GB" b="1" dirty="0" smtClean="0"/>
              <a:t>award.</a:t>
            </a:r>
            <a:endParaRPr lang="en-US" b="1" dirty="0"/>
          </a:p>
        </p:txBody>
      </p:sp>
    </p:spTree>
    <p:extLst>
      <p:ext uri="{BB962C8B-B14F-4D97-AF65-F5344CB8AC3E}">
        <p14:creationId xmlns:p14="http://schemas.microsoft.com/office/powerpoint/2010/main" val="3649013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Introduction </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GB" b="1" dirty="0" smtClean="0"/>
              <a:t>Whilst </a:t>
            </a:r>
            <a:r>
              <a:rPr lang="en-GB" b="1" dirty="0"/>
              <a:t>the State may grant patent rights, it does not automatically enforce them. </a:t>
            </a:r>
            <a:endParaRPr lang="en-GB" b="1" dirty="0" smtClean="0"/>
          </a:p>
          <a:p>
            <a:pPr algn="just"/>
            <a:r>
              <a:rPr lang="en-GB" dirty="0" smtClean="0"/>
              <a:t>Thus</a:t>
            </a:r>
            <a:r>
              <a:rPr lang="en-GB" dirty="0"/>
              <a:t>, it is up to the </a:t>
            </a:r>
            <a:r>
              <a:rPr lang="en-GB" b="1" dirty="0"/>
              <a:t>owner of the patent to bring action for any infringement of his patent rights. </a:t>
            </a:r>
            <a:endParaRPr lang="en-GB" b="1" dirty="0" smtClean="0"/>
          </a:p>
          <a:p>
            <a:pPr algn="just"/>
            <a:r>
              <a:rPr lang="en-GB" b="1" dirty="0" smtClean="0"/>
              <a:t>Once </a:t>
            </a:r>
            <a:r>
              <a:rPr lang="en-GB" b="1" dirty="0"/>
              <a:t>the patent expires, which is normally after 16 years, the invention falls into the public domain and anyone is free to make use of it or exploit it without infringement.</a:t>
            </a:r>
            <a:endParaRPr lang="en-US" b="1" dirty="0"/>
          </a:p>
          <a:p>
            <a:pPr algn="just"/>
            <a:endParaRPr lang="en-US" dirty="0"/>
          </a:p>
        </p:txBody>
      </p:sp>
    </p:spTree>
    <p:extLst>
      <p:ext uri="{BB962C8B-B14F-4D97-AF65-F5344CB8AC3E}">
        <p14:creationId xmlns:p14="http://schemas.microsoft.com/office/powerpoint/2010/main" val="3146356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TotalTime>
  <Words>1302</Words>
  <Application>Microsoft Office PowerPoint</Application>
  <PresentationFormat>On-screen Show (4:3)</PresentationFormat>
  <Paragraphs>99</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UNIVERSITY OF LUSAKA SCHOOL OF LAW </vt:lpstr>
      <vt:lpstr>Structure of Presentation</vt:lpstr>
      <vt:lpstr>Introduction  </vt:lpstr>
      <vt:lpstr>Introduction  </vt:lpstr>
      <vt:lpstr>Introduction  </vt:lpstr>
      <vt:lpstr>Introduction  </vt:lpstr>
      <vt:lpstr>Introduction  </vt:lpstr>
      <vt:lpstr>Introduction  </vt:lpstr>
      <vt:lpstr>Introduction  </vt:lpstr>
      <vt:lpstr>History of Patents </vt:lpstr>
      <vt:lpstr>History of Patents </vt:lpstr>
      <vt:lpstr>History of Patents </vt:lpstr>
      <vt:lpstr>History of Patents </vt:lpstr>
      <vt:lpstr>Rationale of Patents </vt:lpstr>
      <vt:lpstr>Rationale of Patents </vt:lpstr>
      <vt:lpstr>Rationale of Patents </vt:lpstr>
      <vt:lpstr>Rationale of Patents </vt:lpstr>
      <vt:lpstr>Rationale of Patents </vt:lpstr>
      <vt:lpstr>Rationale of Patents </vt:lpstr>
      <vt:lpstr>Rationale of Patents </vt:lpstr>
      <vt:lpstr>Criticisms of Patents </vt:lpstr>
      <vt:lpstr>Criticisms of Patents </vt:lpstr>
      <vt:lpstr>Criticisms of Patents </vt:lpstr>
      <vt:lpstr>Address of Criticisms of Patents </vt:lpstr>
      <vt:lpstr>Address of Criticisms of Patents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 </dc:title>
  <dc:creator>h</dc:creator>
  <cp:lastModifiedBy>h</cp:lastModifiedBy>
  <cp:revision>8</cp:revision>
  <dcterms:created xsi:type="dcterms:W3CDTF">2014-04-13T18:48:01Z</dcterms:created>
  <dcterms:modified xsi:type="dcterms:W3CDTF">2014-04-14T16:00:07Z</dcterms:modified>
</cp:coreProperties>
</file>